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5" r:id="rId2"/>
    <p:sldId id="263" r:id="rId3"/>
    <p:sldId id="275" r:id="rId4"/>
    <p:sldId id="389" r:id="rId5"/>
    <p:sldId id="386" r:id="rId6"/>
    <p:sldId id="390" r:id="rId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61B8"/>
    <a:srgbClr val="99CCFF"/>
    <a:srgbClr val="EEECE2"/>
    <a:srgbClr val="4A81BE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0" autoAdjust="0"/>
    <p:restoredTop sz="50608" autoAdjust="0"/>
  </p:normalViewPr>
  <p:slideViewPr>
    <p:cSldViewPr snapToGrid="0" snapToObjects="1">
      <p:cViewPr>
        <p:scale>
          <a:sx n="47" d="100"/>
          <a:sy n="47" d="100"/>
        </p:scale>
        <p:origin x="-16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1" d="100"/>
        <a:sy n="20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FDCCE1-C6A4-431D-90CC-5F8A087A1BAC}" type="doc">
      <dgm:prSet loTypeId="urn:microsoft.com/office/officeart/2005/8/layout/process4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FF28A33D-AC58-4497-84CA-18A2C3788D0F}">
      <dgm:prSet phldrT="[Text]" custT="1"/>
      <dgm:spPr/>
      <dgm:t>
        <a:bodyPr/>
        <a:lstStyle/>
        <a:p>
          <a:r>
            <a:rPr lang="en-GB" sz="2000" dirty="0" smtClean="0"/>
            <a:t>Install the Refiner Service blade to enable the Refiner module in Transformer</a:t>
          </a:r>
          <a:endParaRPr lang="en-GB" sz="2000" dirty="0"/>
        </a:p>
      </dgm:t>
    </dgm:pt>
    <dgm:pt modelId="{EB010A09-0448-49F1-8CAD-682E0B4376BB}" type="parTrans" cxnId="{50327D53-6A99-4478-AAEA-3B7BB880E9C4}">
      <dgm:prSet/>
      <dgm:spPr/>
      <dgm:t>
        <a:bodyPr/>
        <a:lstStyle/>
        <a:p>
          <a:endParaRPr lang="en-GB"/>
        </a:p>
      </dgm:t>
    </dgm:pt>
    <dgm:pt modelId="{CC3B1FCB-57B7-4214-8919-410A6735C56A}" type="sibTrans" cxnId="{50327D53-6A99-4478-AAEA-3B7BB880E9C4}">
      <dgm:prSet/>
      <dgm:spPr/>
      <dgm:t>
        <a:bodyPr/>
        <a:lstStyle/>
        <a:p>
          <a:endParaRPr lang="en-GB"/>
        </a:p>
      </dgm:t>
    </dgm:pt>
    <dgm:pt modelId="{8BAFA32F-C7B8-443B-AA89-6BF8F80534D2}">
      <dgm:prSet phldrT="[Text]" custT="1"/>
      <dgm:spPr/>
      <dgm:t>
        <a:bodyPr/>
        <a:lstStyle/>
        <a:p>
          <a:r>
            <a:rPr lang="en-GB" sz="2000" dirty="0" smtClean="0"/>
            <a:t>Try requesting filtered and sorted containers via Liberator Explorer</a:t>
          </a:r>
          <a:endParaRPr lang="en-GB" sz="2000" dirty="0"/>
        </a:p>
      </dgm:t>
    </dgm:pt>
    <dgm:pt modelId="{D56F1614-6E26-4FB3-8F63-14A3ABC1D65E}" type="parTrans" cxnId="{F39786EC-C8DF-4904-9E34-912E529C008B}">
      <dgm:prSet/>
      <dgm:spPr/>
      <dgm:t>
        <a:bodyPr/>
        <a:lstStyle/>
        <a:p>
          <a:endParaRPr lang="en-GB"/>
        </a:p>
      </dgm:t>
    </dgm:pt>
    <dgm:pt modelId="{198347A7-941B-4458-9AA8-A2AF61C02D2C}" type="sibTrans" cxnId="{F39786EC-C8DF-4904-9E34-912E529C008B}">
      <dgm:prSet/>
      <dgm:spPr/>
      <dgm:t>
        <a:bodyPr/>
        <a:lstStyle/>
        <a:p>
          <a:endParaRPr lang="en-GB"/>
        </a:p>
      </dgm:t>
    </dgm:pt>
    <dgm:pt modelId="{95D3A656-92C6-4736-8E95-7FD1DA7F25D2}" type="pres">
      <dgm:prSet presAssocID="{DAFDCCE1-C6A4-431D-90CC-5F8A087A1B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60390FC-45C1-421E-8C6F-E4A05032869D}" type="pres">
      <dgm:prSet presAssocID="{8BAFA32F-C7B8-443B-AA89-6BF8F80534D2}" presName="boxAndChildren" presStyleCnt="0"/>
      <dgm:spPr/>
    </dgm:pt>
    <dgm:pt modelId="{C92E4D3F-0366-42C1-BBC5-B11CEB24296C}" type="pres">
      <dgm:prSet presAssocID="{8BAFA32F-C7B8-443B-AA89-6BF8F80534D2}" presName="parentTextBox" presStyleLbl="node1" presStyleIdx="0" presStyleCnt="2" custLinFactNeighborY="114"/>
      <dgm:spPr/>
      <dgm:t>
        <a:bodyPr/>
        <a:lstStyle/>
        <a:p>
          <a:endParaRPr lang="en-GB"/>
        </a:p>
      </dgm:t>
    </dgm:pt>
    <dgm:pt modelId="{CF67589F-6887-4A08-9AAF-1F1A2B4B0685}" type="pres">
      <dgm:prSet presAssocID="{CC3B1FCB-57B7-4214-8919-410A6735C56A}" presName="sp" presStyleCnt="0"/>
      <dgm:spPr/>
      <dgm:t>
        <a:bodyPr/>
        <a:lstStyle/>
        <a:p>
          <a:endParaRPr lang="en-GB"/>
        </a:p>
      </dgm:t>
    </dgm:pt>
    <dgm:pt modelId="{8284CFA4-369A-412B-940E-2783F8A22E1A}" type="pres">
      <dgm:prSet presAssocID="{FF28A33D-AC58-4497-84CA-18A2C3788D0F}" presName="arrowAndChildren" presStyleCnt="0"/>
      <dgm:spPr/>
      <dgm:t>
        <a:bodyPr/>
        <a:lstStyle/>
        <a:p>
          <a:endParaRPr lang="en-GB"/>
        </a:p>
      </dgm:t>
    </dgm:pt>
    <dgm:pt modelId="{08937505-C625-4E92-B006-7D468825D18D}" type="pres">
      <dgm:prSet presAssocID="{FF28A33D-AC58-4497-84CA-18A2C3788D0F}" presName="parentTextArrow" presStyleLbl="node1" presStyleIdx="1" presStyleCnt="2"/>
      <dgm:spPr/>
      <dgm:t>
        <a:bodyPr/>
        <a:lstStyle/>
        <a:p>
          <a:endParaRPr lang="en-GB"/>
        </a:p>
      </dgm:t>
    </dgm:pt>
  </dgm:ptLst>
  <dgm:cxnLst>
    <dgm:cxn modelId="{A2A003DC-3C34-4DCF-A8DF-EFD0A47F6881}" type="presOf" srcId="{DAFDCCE1-C6A4-431D-90CC-5F8A087A1BAC}" destId="{95D3A656-92C6-4736-8E95-7FD1DA7F25D2}" srcOrd="0" destOrd="0" presId="urn:microsoft.com/office/officeart/2005/8/layout/process4"/>
    <dgm:cxn modelId="{50327D53-6A99-4478-AAEA-3B7BB880E9C4}" srcId="{DAFDCCE1-C6A4-431D-90CC-5F8A087A1BAC}" destId="{FF28A33D-AC58-4497-84CA-18A2C3788D0F}" srcOrd="0" destOrd="0" parTransId="{EB010A09-0448-49F1-8CAD-682E0B4376BB}" sibTransId="{CC3B1FCB-57B7-4214-8919-410A6735C56A}"/>
    <dgm:cxn modelId="{F39786EC-C8DF-4904-9E34-912E529C008B}" srcId="{DAFDCCE1-C6A4-431D-90CC-5F8A087A1BAC}" destId="{8BAFA32F-C7B8-443B-AA89-6BF8F80534D2}" srcOrd="1" destOrd="0" parTransId="{D56F1614-6E26-4FB3-8F63-14A3ABC1D65E}" sibTransId="{198347A7-941B-4458-9AA8-A2AF61C02D2C}"/>
    <dgm:cxn modelId="{6F12B6F7-C93C-4253-BA91-F8A0F72DE05A}" type="presOf" srcId="{FF28A33D-AC58-4497-84CA-18A2C3788D0F}" destId="{08937505-C625-4E92-B006-7D468825D18D}" srcOrd="0" destOrd="0" presId="urn:microsoft.com/office/officeart/2005/8/layout/process4"/>
    <dgm:cxn modelId="{043C443F-8EE5-41DD-BD2B-A1AFB0D6E785}" type="presOf" srcId="{8BAFA32F-C7B8-443B-AA89-6BF8F80534D2}" destId="{C92E4D3F-0366-42C1-BBC5-B11CEB24296C}" srcOrd="0" destOrd="0" presId="urn:microsoft.com/office/officeart/2005/8/layout/process4"/>
    <dgm:cxn modelId="{5EE8CCC5-C499-4C03-949A-179BEABD7CEE}" type="presParOf" srcId="{95D3A656-92C6-4736-8E95-7FD1DA7F25D2}" destId="{E60390FC-45C1-421E-8C6F-E4A05032869D}" srcOrd="0" destOrd="0" presId="urn:microsoft.com/office/officeart/2005/8/layout/process4"/>
    <dgm:cxn modelId="{CE53366E-B68E-49CA-AEBE-93331DF7BAC8}" type="presParOf" srcId="{E60390FC-45C1-421E-8C6F-E4A05032869D}" destId="{C92E4D3F-0366-42C1-BBC5-B11CEB24296C}" srcOrd="0" destOrd="0" presId="urn:microsoft.com/office/officeart/2005/8/layout/process4"/>
    <dgm:cxn modelId="{4A99BBBE-23CB-4C2E-8D2C-B33B6D3A77E0}" type="presParOf" srcId="{95D3A656-92C6-4736-8E95-7FD1DA7F25D2}" destId="{CF67589F-6887-4A08-9AAF-1F1A2B4B0685}" srcOrd="1" destOrd="0" presId="urn:microsoft.com/office/officeart/2005/8/layout/process4"/>
    <dgm:cxn modelId="{FB9F8DCA-673A-47A7-AEC8-FF4A592616BC}" type="presParOf" srcId="{95D3A656-92C6-4736-8E95-7FD1DA7F25D2}" destId="{8284CFA4-369A-412B-940E-2783F8A22E1A}" srcOrd="2" destOrd="0" presId="urn:microsoft.com/office/officeart/2005/8/layout/process4"/>
    <dgm:cxn modelId="{96862A85-396F-4EF1-B52B-71C3D2266707}" type="presParOf" srcId="{8284CFA4-369A-412B-940E-2783F8A22E1A}" destId="{08937505-C625-4E92-B006-7D468825D18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2E4D3F-0366-42C1-BBC5-B11CEB24296C}">
      <dsp:nvSpPr>
        <dsp:cNvPr id="0" name=""/>
        <dsp:cNvSpPr/>
      </dsp:nvSpPr>
      <dsp:spPr>
        <a:xfrm>
          <a:off x="0" y="1365001"/>
          <a:ext cx="7084220" cy="894920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Try requesting filtered and sorted containers via Liberator Explorer</a:t>
          </a:r>
          <a:endParaRPr lang="en-GB" sz="2000" kern="1200" dirty="0"/>
        </a:p>
      </dsp:txBody>
      <dsp:txXfrm>
        <a:off x="0" y="1365001"/>
        <a:ext cx="7084220" cy="894920"/>
      </dsp:txXfrm>
    </dsp:sp>
    <dsp:sp modelId="{08937505-C625-4E92-B006-7D468825D18D}">
      <dsp:nvSpPr>
        <dsp:cNvPr id="0" name=""/>
        <dsp:cNvSpPr/>
      </dsp:nvSpPr>
      <dsp:spPr>
        <a:xfrm rot="10800000">
          <a:off x="0" y="1019"/>
          <a:ext cx="7084220" cy="1376387"/>
        </a:xfrm>
        <a:prstGeom prst="upArrowCallou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dk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/>
            <a:t>Install the Refiner Service blade to enable the Refiner module in Transformer</a:t>
          </a:r>
          <a:endParaRPr lang="en-GB" sz="2000" kern="1200" dirty="0"/>
        </a:p>
      </dsp:txBody>
      <dsp:txXfrm rot="10800000">
        <a:off x="0" y="1019"/>
        <a:ext cx="7084220" cy="8943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32147-C6ED-C54D-8BF5-42AF57D841D7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5D86AA-8BE0-F946-9110-6EE2744243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423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A56D8C-20F4-0447-9795-FE9D32AA8D8F}" type="datetime1">
              <a:rPr lang="en-GB" smtClean="0"/>
              <a:t>06/10/2013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3CD1B-B864-DF42-ACC4-1FE4095FB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9249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84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45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11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73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74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3CD1B-B864-DF42-ACC4-1FE4095FBE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83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8560" y="1138135"/>
            <a:ext cx="5039360" cy="1470025"/>
          </a:xfrm>
        </p:spPr>
        <p:txBody>
          <a:bodyPr anchor="b" anchorCtr="0"/>
          <a:lstStyle>
            <a:lvl1pPr algn="r"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78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7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>
                <a:solidFill>
                  <a:schemeClr val="accent6"/>
                </a:solidFill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67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Direct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19" name="Picture 18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0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integration Suite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92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latform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9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Prof Services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pic>
        <p:nvPicPr>
          <p:cNvPr id="20" name="Picture 19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54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lin Trader Ti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3718560" y="2748280"/>
            <a:ext cx="5039360" cy="17526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 dirty="0"/>
          </a:p>
        </p:txBody>
      </p:sp>
      <p:pic>
        <p:nvPicPr>
          <p:cNvPr id="22" name="Picture 21"/>
          <p:cNvPicPr>
            <a:picLocks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37424" y="5718921"/>
            <a:ext cx="2026920" cy="310552"/>
          </a:xfrm>
          <a:prstGeom prst="rect">
            <a:avLst/>
          </a:prstGeom>
        </p:spPr>
      </p:pic>
      <p:sp>
        <p:nvSpPr>
          <p:cNvPr id="23" name="Title 1"/>
          <p:cNvSpPr>
            <a:spLocks noGrp="1"/>
          </p:cNvSpPr>
          <p:nvPr>
            <p:ph type="ctrTitle"/>
          </p:nvPr>
        </p:nvSpPr>
        <p:spPr>
          <a:xfrm>
            <a:off x="416560" y="1138135"/>
            <a:ext cx="8341360" cy="1470025"/>
          </a:xfrm>
        </p:spPr>
        <p:txBody>
          <a:bodyPr anchor="b" anchorCtr="0"/>
          <a:lstStyle>
            <a:lvl1pPr algn="r">
              <a:defRPr b="1" i="0" spc="-15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3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4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673" y="2198795"/>
            <a:ext cx="8259127" cy="1052405"/>
          </a:xfrm>
        </p:spPr>
        <p:txBody>
          <a:bodyPr anchor="b" anchorCtr="0">
            <a:normAutofit/>
          </a:bodyPr>
          <a:lstStyle>
            <a:lvl1pPr algn="l">
              <a:defRPr sz="4400" b="1" cap="none" spc="-150"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7674" y="3258927"/>
            <a:ext cx="8259127" cy="1500187"/>
          </a:xfrm>
        </p:spPr>
        <p:txBody>
          <a:bodyPr anchor="t" anchorCtr="0"/>
          <a:lstStyle>
            <a:lvl1pPr marL="0" indent="0">
              <a:buNone/>
              <a:defRPr sz="2000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4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36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4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27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8229597" cy="4256725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584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5572"/>
            <a:ext cx="8229600" cy="1143000"/>
          </a:xfrm>
        </p:spPr>
        <p:txBody>
          <a:bodyPr>
            <a:normAutofit/>
          </a:bodyPr>
          <a:lstStyle>
            <a:lvl1pPr algn="l">
              <a:defRPr sz="3600" spc="-150"/>
            </a:lvl1pPr>
          </a:lstStyle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869440"/>
            <a:ext cx="3911597" cy="4256725"/>
          </a:xfrm>
        </p:spPr>
        <p:txBody>
          <a:bodyPr numCol="1" spcCol="0"/>
          <a:lstStyle>
            <a:lvl1pPr marL="0" indent="0"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4602480" y="1869440"/>
            <a:ext cx="4084320" cy="42567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27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A8FE-592D-BD40-BA6B-E7C80E8A9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8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2712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A8FE-592D-BD40-BA6B-E7C80E8A958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659921" y="6324501"/>
            <a:ext cx="30268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© Caplin Systems Ltd. 2012 </a:t>
            </a:r>
            <a:r>
              <a:rPr lang="en-US" sz="1000" dirty="0" smtClean="0">
                <a:solidFill>
                  <a:schemeClr val="bg1">
                    <a:lumMod val="85000"/>
                  </a:schemeClr>
                </a:solidFill>
              </a:rPr>
              <a:t>|</a:t>
            </a:r>
            <a:r>
              <a:rPr lang="en-US" sz="1000" dirty="0" smtClean="0">
                <a:solidFill>
                  <a:schemeClr val="bg1">
                    <a:lumMod val="65000"/>
                  </a:schemeClr>
                </a:solidFill>
              </a:rPr>
              <a:t> Confidential</a:t>
            </a:r>
          </a:p>
        </p:txBody>
      </p:sp>
    </p:spTree>
    <p:extLst>
      <p:ext uri="{BB962C8B-B14F-4D97-AF65-F5344CB8AC3E}">
        <p14:creationId xmlns:p14="http://schemas.microsoft.com/office/powerpoint/2010/main" val="509999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5" r:id="rId7"/>
    <p:sldLayoutId id="2147483666" r:id="rId8"/>
    <p:sldLayoutId id="2147483655" r:id="rId9"/>
    <p:sldLayoutId id="2147483656" r:id="rId10"/>
    <p:sldLayoutId id="2147483657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b="1" i="0" kern="1200" spc="-15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50000"/>
        <a:buFont typeface="Lucida Grande"/>
        <a:buChar char="▶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Caplin Platform &amp; Integration Suite</a:t>
            </a:r>
          </a:p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Transformer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983411" y="3286125"/>
            <a:ext cx="7151298" cy="254533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6714"/>
            <a:ext cx="8229600" cy="4525963"/>
          </a:xfrm>
        </p:spPr>
        <p:txBody>
          <a:bodyPr/>
          <a:lstStyle/>
          <a:p>
            <a:r>
              <a:rPr lang="en-US" dirty="0" smtClean="0"/>
              <a:t>Data aggregation and enrichment</a:t>
            </a:r>
          </a:p>
          <a:p>
            <a:r>
              <a:rPr lang="en-US" dirty="0" smtClean="0"/>
              <a:t>Sits in the data flow, allows in-situ manipulation</a:t>
            </a:r>
          </a:p>
          <a:p>
            <a:r>
              <a:rPr lang="en-US" dirty="0" smtClean="0"/>
              <a:t>Business rules can be chained together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lowchart: Process 7"/>
          <p:cNvSpPr/>
          <p:nvPr/>
        </p:nvSpPr>
        <p:spPr>
          <a:xfrm>
            <a:off x="3571875" y="4005776"/>
            <a:ext cx="1428750" cy="1357312"/>
          </a:xfrm>
          <a:prstGeom prst="flowChartProcess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rgbClr val="002060"/>
                </a:solidFill>
              </a:rPr>
              <a:t>Transformer modules</a:t>
            </a:r>
          </a:p>
        </p:txBody>
      </p:sp>
      <p:sp>
        <p:nvSpPr>
          <p:cNvPr id="5" name="Right Arrow 4"/>
          <p:cNvSpPr/>
          <p:nvPr/>
        </p:nvSpPr>
        <p:spPr>
          <a:xfrm>
            <a:off x="1235869" y="4126608"/>
            <a:ext cx="1571625" cy="357187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6" name="Right Arrow 5"/>
          <p:cNvSpPr/>
          <p:nvPr/>
        </p:nvSpPr>
        <p:spPr>
          <a:xfrm>
            <a:off x="5929313" y="4143375"/>
            <a:ext cx="1571625" cy="357188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1185863" y="4494212"/>
            <a:ext cx="16716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GB">
                <a:solidFill>
                  <a:srgbClr val="002060"/>
                </a:solidFill>
              </a:rPr>
              <a:t>Market data</a:t>
            </a: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5857875" y="3357563"/>
            <a:ext cx="17859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GB">
                <a:solidFill>
                  <a:srgbClr val="002060"/>
                </a:solidFill>
              </a:rPr>
              <a:t>Value added &amp; </a:t>
            </a:r>
          </a:p>
          <a:p>
            <a:pPr eaLnBrk="1" hangingPunct="1"/>
            <a:r>
              <a:rPr lang="en-GB">
                <a:solidFill>
                  <a:srgbClr val="002060"/>
                </a:solidFill>
              </a:rPr>
              <a:t>derived data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1235869" y="4874518"/>
            <a:ext cx="1571625" cy="357187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1" name="Right Arrow 10"/>
          <p:cNvSpPr/>
          <p:nvPr/>
        </p:nvSpPr>
        <p:spPr>
          <a:xfrm>
            <a:off x="5929313" y="4572000"/>
            <a:ext cx="1571625" cy="357188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2" name="Right Arrow 11"/>
          <p:cNvSpPr/>
          <p:nvPr/>
        </p:nvSpPr>
        <p:spPr>
          <a:xfrm>
            <a:off x="5929313" y="5000625"/>
            <a:ext cx="1571625" cy="357188"/>
          </a:xfrm>
          <a:prstGeom prst="rightArrow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14" name="Picture 13" descr="Pensil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4580" y="147639"/>
            <a:ext cx="911461" cy="91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6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526208" y="3700731"/>
            <a:ext cx="7677509" cy="213072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Transformer - Refiner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11188" y="3827463"/>
            <a:ext cx="1439862" cy="1800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/>
          <a:lstStyle/>
          <a:p>
            <a:pPr algn="ctr"/>
            <a:r>
              <a:rPr lang="en-GB" dirty="0" smtClean="0"/>
              <a:t>Integration</a:t>
            </a:r>
            <a:endParaRPr lang="en-GB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201146" y="3822700"/>
            <a:ext cx="2159000" cy="1800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anchorCtr="1"/>
          <a:lstStyle/>
          <a:p>
            <a:pPr algn="ctr"/>
            <a:r>
              <a:rPr lang="en-GB"/>
              <a:t>Transformer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510241" y="3848100"/>
            <a:ext cx="1439863" cy="18002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/>
          <a:lstStyle/>
          <a:p>
            <a:pPr algn="ctr"/>
            <a:r>
              <a:rPr lang="en-GB"/>
              <a:t>Liberator</a:t>
            </a: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3632946" y="4251325"/>
            <a:ext cx="1295400" cy="10080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dirty="0" smtClean="0"/>
              <a:t>Refiner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Module</a:t>
            </a:r>
          </a:p>
        </p:txBody>
      </p:sp>
      <p:sp>
        <p:nvSpPr>
          <p:cNvPr id="8" name="AutoShape 13"/>
          <p:cNvSpPr>
            <a:spLocks noChangeArrowheads="1"/>
          </p:cNvSpPr>
          <p:nvPr/>
        </p:nvSpPr>
        <p:spPr bwMode="auto">
          <a:xfrm>
            <a:off x="1997821" y="4595813"/>
            <a:ext cx="1222375" cy="214312"/>
          </a:xfrm>
          <a:prstGeom prst="rightArrow">
            <a:avLst>
              <a:gd name="adj1" fmla="val 32352"/>
              <a:gd name="adj2" fmla="val 16546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14"/>
          <p:cNvSpPr>
            <a:spLocks noChangeArrowheads="1"/>
          </p:cNvSpPr>
          <p:nvPr/>
        </p:nvSpPr>
        <p:spPr bwMode="auto">
          <a:xfrm>
            <a:off x="4855321" y="4953000"/>
            <a:ext cx="1584325" cy="215900"/>
          </a:xfrm>
          <a:prstGeom prst="rightArrow">
            <a:avLst>
              <a:gd name="adj1" fmla="val 32352"/>
              <a:gd name="adj2" fmla="val 17132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3286125" y="4810125"/>
            <a:ext cx="574675" cy="215900"/>
          </a:xfrm>
          <a:prstGeom prst="rightArrow">
            <a:avLst>
              <a:gd name="adj1" fmla="val 35296"/>
              <a:gd name="adj2" fmla="val 16250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olded Corner 10"/>
          <p:cNvSpPr/>
          <p:nvPr/>
        </p:nvSpPr>
        <p:spPr>
          <a:xfrm>
            <a:off x="857250" y="4238625"/>
            <a:ext cx="1000125" cy="1000125"/>
          </a:xfrm>
          <a:prstGeom prst="foldedCorner">
            <a:avLst/>
          </a:prstGeom>
          <a:noFill/>
          <a:ln w="12700" cmpd="sng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/>
              <a:t>Container</a:t>
            </a:r>
          </a:p>
        </p:txBody>
      </p:sp>
      <p:sp>
        <p:nvSpPr>
          <p:cNvPr id="12" name="Folded Corner 11"/>
          <p:cNvSpPr/>
          <p:nvPr/>
        </p:nvSpPr>
        <p:spPr>
          <a:xfrm>
            <a:off x="6686818" y="4810125"/>
            <a:ext cx="1000125" cy="642938"/>
          </a:xfrm>
          <a:prstGeom prst="foldedCorner">
            <a:avLst/>
          </a:prstGeom>
          <a:noFill/>
          <a:ln w="12700" cmpd="sng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dirty="0"/>
              <a:t>Filtered Container</a:t>
            </a:r>
          </a:p>
        </p:txBody>
      </p:sp>
      <p:sp>
        <p:nvSpPr>
          <p:cNvPr id="13" name="AutoShape 15"/>
          <p:cNvSpPr>
            <a:spLocks noChangeArrowheads="1"/>
          </p:cNvSpPr>
          <p:nvPr/>
        </p:nvSpPr>
        <p:spPr bwMode="auto">
          <a:xfrm flipH="1">
            <a:off x="5281516" y="4024313"/>
            <a:ext cx="1289050" cy="142875"/>
          </a:xfrm>
          <a:prstGeom prst="rightArrow">
            <a:avLst>
              <a:gd name="adj1" fmla="val 35296"/>
              <a:gd name="adj2" fmla="val 162484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 flipH="1">
            <a:off x="4643438" y="4238625"/>
            <a:ext cx="500062" cy="142875"/>
          </a:xfrm>
          <a:prstGeom prst="rightArrow">
            <a:avLst>
              <a:gd name="adj1" fmla="val 35296"/>
              <a:gd name="adj2" fmla="val 162507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 flipH="1">
            <a:off x="2212133" y="4310063"/>
            <a:ext cx="1500188" cy="142875"/>
          </a:xfrm>
          <a:prstGeom prst="rightArrow">
            <a:avLst>
              <a:gd name="adj1" fmla="val 35296"/>
              <a:gd name="adj2" fmla="val 162507"/>
            </a:avLst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920416" y="5238750"/>
            <a:ext cx="1005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Adapter</a:t>
            </a:r>
            <a:endParaRPr lang="en-US" dirty="0"/>
          </a:p>
        </p:txBody>
      </p:sp>
      <p:sp>
        <p:nvSpPr>
          <p:cNvPr id="20" name="Freeform 19"/>
          <p:cNvSpPr/>
          <p:nvPr/>
        </p:nvSpPr>
        <p:spPr>
          <a:xfrm>
            <a:off x="943264" y="1711593"/>
            <a:ext cx="6280918" cy="642600"/>
          </a:xfrm>
          <a:custGeom>
            <a:avLst/>
            <a:gdLst>
              <a:gd name="connsiteX0" fmla="*/ 0 w 6280918"/>
              <a:gd name="connsiteY0" fmla="*/ 0 h 642600"/>
              <a:gd name="connsiteX1" fmla="*/ 6280918 w 6280918"/>
              <a:gd name="connsiteY1" fmla="*/ 0 h 642600"/>
              <a:gd name="connsiteX2" fmla="*/ 6280918 w 6280918"/>
              <a:gd name="connsiteY2" fmla="*/ 642600 h 642600"/>
              <a:gd name="connsiteX3" fmla="*/ 0 w 6280918"/>
              <a:gd name="connsiteY3" fmla="*/ 642600 h 642600"/>
              <a:gd name="connsiteX4" fmla="*/ 0 w 6280918"/>
              <a:gd name="connsiteY4" fmla="*/ 0 h 64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80918" h="642600">
                <a:moveTo>
                  <a:pt x="0" y="0"/>
                </a:moveTo>
                <a:lnTo>
                  <a:pt x="6280918" y="0"/>
                </a:lnTo>
                <a:lnTo>
                  <a:pt x="6280918" y="642600"/>
                </a:lnTo>
                <a:lnTo>
                  <a:pt x="0" y="642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spcFirstLastPara="0" vert="horz" wrap="square" lIns="487469" tIns="333248" rIns="487469" bIns="99568" numCol="1" spcCol="1270" anchor="t" anchorCtr="0">
            <a:noAutofit/>
          </a:bodyPr>
          <a:lstStyle/>
          <a:p>
            <a:pPr marL="114300" lvl="1" indent="-114300" algn="l" defTabSz="6223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GB" sz="1400" b="1" kern="1200" smtClean="0">
                <a:latin typeface="Courier New" pitchFamily="49" charset="0"/>
                <a:cs typeface="Courier New" pitchFamily="49" charset="0"/>
              </a:rPr>
              <a:t>|</a:t>
            </a:r>
            <a:r>
              <a:rPr lang="en-GB" sz="1400" kern="1200" smtClean="0"/>
              <a:t>/FILTER/CONTAINER/CORUSDCB(CpnRate&lt;=6&amp;CpnRate&gt;=3)</a:t>
            </a:r>
            <a:endParaRPr lang="en-GB" sz="1400" kern="1200" dirty="0"/>
          </a:p>
        </p:txBody>
      </p:sp>
      <p:sp>
        <p:nvSpPr>
          <p:cNvPr id="21" name="Notched Right Arrow 20"/>
          <p:cNvSpPr/>
          <p:nvPr/>
        </p:nvSpPr>
        <p:spPr>
          <a:xfrm>
            <a:off x="998529" y="1345721"/>
            <a:ext cx="4396642" cy="687172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189240" tIns="23057" rIns="189240" bIns="230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kern="1200" dirty="0" smtClean="0"/>
              <a:t>User sends a </a:t>
            </a:r>
            <a:r>
              <a:rPr lang="en-US" sz="1400" kern="1200" dirty="0" err="1" smtClean="0"/>
              <a:t>parameterised</a:t>
            </a:r>
            <a:r>
              <a:rPr lang="en-US" sz="1400" kern="1200" dirty="0" smtClean="0"/>
              <a:t> request:</a:t>
            </a:r>
            <a:endParaRPr lang="en-GB" sz="1400" kern="1200" dirty="0"/>
          </a:p>
        </p:txBody>
      </p:sp>
      <p:sp>
        <p:nvSpPr>
          <p:cNvPr id="23" name="Notched Right Arrow 22"/>
          <p:cNvSpPr/>
          <p:nvPr/>
        </p:nvSpPr>
        <p:spPr>
          <a:xfrm>
            <a:off x="1671357" y="2449218"/>
            <a:ext cx="4396642" cy="612009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189240" tIns="23057" rIns="189240" bIns="230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kern="1200" smtClean="0"/>
              <a:t>Integration Adapter publishes all data</a:t>
            </a:r>
            <a:endParaRPr lang="en-GB" sz="1400" b="1" kern="12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Notched Right Arrow 24"/>
          <p:cNvSpPr/>
          <p:nvPr/>
        </p:nvSpPr>
        <p:spPr>
          <a:xfrm>
            <a:off x="1671357" y="3011084"/>
            <a:ext cx="4396642" cy="612009"/>
          </a:xfrm>
          <a:prstGeom prst="notched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spcFirstLastPara="0" vert="horz" wrap="square" lIns="189240" tIns="23057" rIns="189240" bIns="23057" numCol="1" spcCol="1270" anchor="ctr" anchorCtr="0">
            <a:noAutofit/>
          </a:bodyPr>
          <a:lstStyle/>
          <a:p>
            <a:pPr lvl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1400" kern="1200" smtClean="0"/>
              <a:t>Module publishes filtered subset</a:t>
            </a:r>
            <a:endParaRPr lang="en-GB" sz="1400" b="1" kern="1200" dirty="0" smtClean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24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Refiner in action</a:t>
            </a:r>
            <a:endParaRPr lang="en-GB" dirty="0"/>
          </a:p>
        </p:txBody>
      </p:sp>
      <p:pic>
        <p:nvPicPr>
          <p:cNvPr id="5" name="Picture 4" descr="MacBook-Pro@2x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2000" y="2565400"/>
            <a:ext cx="2540000" cy="172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09599" y="3013125"/>
            <a:ext cx="132480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Demo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4594" y="4639624"/>
            <a:ext cx="29390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/>
              <a:t>Filtering and Sorting</a:t>
            </a:r>
          </a:p>
          <a:p>
            <a:pPr algn="ctr"/>
            <a:r>
              <a:rPr lang="en-US" sz="2400" dirty="0" smtClean="0"/>
              <a:t>in a Grid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407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Refiner Tutorial</a:t>
            </a:r>
            <a:endParaRPr lang="en-GB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879619616"/>
              </p:ext>
            </p:extLst>
          </p:nvPr>
        </p:nvGraphicFramePr>
        <p:xfrm>
          <a:off x="1052510" y="2268947"/>
          <a:ext cx="7084220" cy="22599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417" y="457199"/>
            <a:ext cx="925536" cy="688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5238" y="1576662"/>
            <a:ext cx="7015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Follow “Transformer Refiner Module” tutorial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4997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Refiner Log </a:t>
            </a:r>
            <a:r>
              <a:rPr lang="en-GB" dirty="0"/>
              <a:t>Files</a:t>
            </a:r>
          </a:p>
        </p:txBody>
      </p:sp>
      <p:sp>
        <p:nvSpPr>
          <p:cNvPr id="10" name="Freeform 9"/>
          <p:cNvSpPr/>
          <p:nvPr/>
        </p:nvSpPr>
        <p:spPr>
          <a:xfrm>
            <a:off x="1310966" y="1531939"/>
            <a:ext cx="6902303" cy="703619"/>
          </a:xfrm>
          <a:custGeom>
            <a:avLst/>
            <a:gdLst>
              <a:gd name="connsiteX0" fmla="*/ 0 w 6095990"/>
              <a:gd name="connsiteY0" fmla="*/ 0 h 544323"/>
              <a:gd name="connsiteX1" fmla="*/ 6095990 w 6095990"/>
              <a:gd name="connsiteY1" fmla="*/ 0 h 544323"/>
              <a:gd name="connsiteX2" fmla="*/ 6095990 w 6095990"/>
              <a:gd name="connsiteY2" fmla="*/ 544323 h 544323"/>
              <a:gd name="connsiteX3" fmla="*/ 0 w 6095990"/>
              <a:gd name="connsiteY3" fmla="*/ 544323 h 544323"/>
              <a:gd name="connsiteX4" fmla="*/ 0 w 6095990"/>
              <a:gd name="connsiteY4" fmla="*/ 0 h 544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5990" h="544323">
                <a:moveTo>
                  <a:pt x="0" y="0"/>
                </a:moveTo>
                <a:lnTo>
                  <a:pt x="6095990" y="0"/>
                </a:lnTo>
                <a:lnTo>
                  <a:pt x="6095990" y="544323"/>
                </a:lnTo>
                <a:lnTo>
                  <a:pt x="0" y="5443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2">
              <a:alpha val="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30480" rIns="45720" bIns="30480" numCol="1" spcCol="1270" anchor="ctr" anchorCtr="0">
            <a:noAutofit/>
          </a:bodyPr>
          <a:lstStyle/>
          <a:p>
            <a:pPr lvl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GB" sz="2400" kern="1200" dirty="0" smtClean="0">
                <a:solidFill>
                  <a:schemeClr val="tx2"/>
                </a:solidFill>
              </a:rPr>
              <a:t>Log files </a:t>
            </a:r>
            <a:r>
              <a:rPr lang="en-GB" sz="2400" dirty="0" smtClean="0">
                <a:solidFill>
                  <a:schemeClr val="tx2"/>
                </a:solidFill>
              </a:rPr>
              <a:t>can be found in </a:t>
            </a:r>
            <a:r>
              <a:rPr lang="en-GB" sz="2400" kern="1200" dirty="0" smtClean="0">
                <a:solidFill>
                  <a:schemeClr val="tx2"/>
                </a:solidFill>
              </a:rPr>
              <a:t>servers/Transformer/</a:t>
            </a:r>
            <a:r>
              <a:rPr lang="en-GB" sz="2400" kern="1200" dirty="0" err="1" smtClean="0">
                <a:solidFill>
                  <a:schemeClr val="tx2"/>
                </a:solidFill>
              </a:rPr>
              <a:t>var</a:t>
            </a:r>
            <a:endParaRPr lang="en-GB" sz="2400" kern="1200" dirty="0">
              <a:solidFill>
                <a:schemeClr val="tx2"/>
              </a:solidFill>
            </a:endParaRPr>
          </a:p>
        </p:txBody>
      </p:sp>
      <p:grpSp>
        <p:nvGrpSpPr>
          <p:cNvPr id="41" name="Group 40"/>
          <p:cNvGrpSpPr/>
          <p:nvPr/>
        </p:nvGrpSpPr>
        <p:grpSpPr>
          <a:xfrm>
            <a:off x="3396787" y="2897346"/>
            <a:ext cx="2575538" cy="441034"/>
            <a:chOff x="3756974" y="3107070"/>
            <a:chExt cx="2575538" cy="441034"/>
          </a:xfrm>
          <a:solidFill>
            <a:schemeClr val="tx2"/>
          </a:soli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7" name="Rectangle 26"/>
            <p:cNvSpPr/>
            <p:nvPr/>
          </p:nvSpPr>
          <p:spPr>
            <a:xfrm>
              <a:off x="3756974" y="3173031"/>
              <a:ext cx="2575538" cy="303004"/>
            </a:xfrm>
            <a:prstGeom prst="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3936383" y="3107070"/>
              <a:ext cx="2395250" cy="441034"/>
            </a:xfrm>
            <a:custGeom>
              <a:avLst/>
              <a:gdLst>
                <a:gd name="connsiteX0" fmla="*/ 0 w 2395250"/>
                <a:gd name="connsiteY0" fmla="*/ 0 h 441034"/>
                <a:gd name="connsiteX1" fmla="*/ 2395250 w 2395250"/>
                <a:gd name="connsiteY1" fmla="*/ 0 h 441034"/>
                <a:gd name="connsiteX2" fmla="*/ 2395250 w 2395250"/>
                <a:gd name="connsiteY2" fmla="*/ 441034 h 441034"/>
                <a:gd name="connsiteX3" fmla="*/ 0 w 2395250"/>
                <a:gd name="connsiteY3" fmla="*/ 441034 h 441034"/>
                <a:gd name="connsiteX4" fmla="*/ 0 w 2395250"/>
                <a:gd name="connsiteY4" fmla="*/ 0 h 44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5250" h="441034">
                  <a:moveTo>
                    <a:pt x="0" y="0"/>
                  </a:moveTo>
                  <a:lnTo>
                    <a:pt x="2395250" y="0"/>
                  </a:lnTo>
                  <a:lnTo>
                    <a:pt x="2395250" y="441034"/>
                  </a:lnTo>
                  <a:lnTo>
                    <a:pt x="0" y="4410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style>
            <a:lnRef idx="1">
              <a:schemeClr val="dk2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13792" rIns="113792" bIns="113792" numCol="1" spcCol="1270" anchor="ctr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600" kern="1200" dirty="0" smtClean="0">
                  <a:solidFill>
                    <a:schemeClr val="bg1"/>
                  </a:solidFill>
                </a:rPr>
                <a:t>Refiner log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09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">
        <p:fade/>
      </p:transition>
    </mc:Choice>
    <mc:Fallback xmlns="">
      <p:transition xmlns:p14="http://schemas.microsoft.com/office/powerpoint/2010/main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-3-pp-pres">
  <a:themeElements>
    <a:clrScheme name="Caplin 2012">
      <a:dk1>
        <a:srgbClr val="000000"/>
      </a:dk1>
      <a:lt1>
        <a:sysClr val="window" lastClr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4-3-pp-pres.potx</Template>
  <TotalTime>0</TotalTime>
  <Words>126</Words>
  <Application>Microsoft Office PowerPoint</Application>
  <PresentationFormat>On-screen Show (4:3)</PresentationFormat>
  <Paragraphs>39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4-3-pp-pres</vt:lpstr>
      <vt:lpstr>Transformer</vt:lpstr>
      <vt:lpstr>Transformer</vt:lpstr>
      <vt:lpstr>Transformer - Refiner</vt:lpstr>
      <vt:lpstr>Refiner in action</vt:lpstr>
      <vt:lpstr>Refiner Tutorial</vt:lpstr>
      <vt:lpstr>Refiner Log Files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2013-10-06T12:41:34Z</dcterms:created>
  <dcterms:modified xsi:type="dcterms:W3CDTF">2013-10-06T12:41:43Z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